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Open Sans Semi Bold" panose="020B0604020202020204" charset="0"/>
      <p:regular r:id="rId17"/>
    </p:embeddedFont>
    <p:embeddedFont>
      <p:font typeface="Source Sans 3 Medium" panose="020B0303030403020204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9254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361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НормКонтроль v2.0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850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Система автоматизированной проверки конструкторской документации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803100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От проверки чертежей к управлению процессом нормоконтроля</a:t>
            </a:r>
            <a:endParaRPr lang="en-US" sz="14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3B462B2-DA72-4523-BF0F-222BDF3D1D01}"/>
              </a:ext>
            </a:extLst>
          </p:cNvPr>
          <p:cNvSpPr/>
          <p:nvPr/>
        </p:nvSpPr>
        <p:spPr>
          <a:xfrm>
            <a:off x="12735612" y="7654565"/>
            <a:ext cx="1894788" cy="575035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5683" y="603528"/>
            <a:ext cx="7732633" cy="1260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Итоги и перспективы развития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05683" y="2166104"/>
            <a:ext cx="7732633" cy="201573"/>
          </a:xfrm>
          <a:prstGeom prst="roundRect">
            <a:avLst>
              <a:gd name="adj" fmla="val 4536"/>
            </a:avLst>
          </a:prstGeom>
          <a:solidFill>
            <a:srgbClr val="E7E7F3"/>
          </a:solidFill>
          <a:ln w="7620">
            <a:solidFill>
              <a:srgbClr val="CDCDD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7256" y="2569250"/>
            <a:ext cx="3859173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v2.0 сегодня: рабочая система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07256" y="3005257"/>
            <a:ext cx="7329488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✓ Умнее:</a:t>
            </a:r>
            <a:r>
              <a:rPr lang="en-US" sz="15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 новые сложные проверки. </a:t>
            </a:r>
            <a:r>
              <a:rPr lang="en-US" sz="1550" b="1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✓ Удобнее:</a:t>
            </a:r>
            <a:r>
              <a:rPr lang="en-US" sz="15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 многопользовательский интерфейс. </a:t>
            </a:r>
            <a:r>
              <a:rPr lang="en-US" sz="1550" b="1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✓ Эффективнее:</a:t>
            </a:r>
            <a:r>
              <a:rPr lang="en-US" sz="15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 автоматизированный workflow.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08102" y="4053245"/>
            <a:ext cx="7430214" cy="201573"/>
          </a:xfrm>
          <a:prstGeom prst="roundRect">
            <a:avLst>
              <a:gd name="adj" fmla="val 4536"/>
            </a:avLst>
          </a:prstGeom>
          <a:solidFill>
            <a:srgbClr val="E7E7F3"/>
          </a:solidFill>
          <a:ln w="7620">
            <a:solidFill>
              <a:srgbClr val="CDCDD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209675" y="4456390"/>
            <a:ext cx="3803333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v3.0: интеграция и аналитика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209675" y="4892397"/>
            <a:ext cx="7027069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Подключение к САПР и системам PDM, машинное обучение для сложных сценариев, расширенная отчетность.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310521" y="5940385"/>
            <a:ext cx="7127796" cy="201573"/>
          </a:xfrm>
          <a:prstGeom prst="roundRect">
            <a:avLst>
              <a:gd name="adj" fmla="val 4536"/>
            </a:avLst>
          </a:prstGeom>
          <a:solidFill>
            <a:srgbClr val="E7E7F3"/>
          </a:solidFill>
          <a:ln w="7620">
            <a:solidFill>
              <a:srgbClr val="CDCDD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12094" y="6343531"/>
            <a:ext cx="4547592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Видение: полный цикл управления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512094" y="6779538"/>
            <a:ext cx="6724650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От автоматической проверки к интегрированной системе управления качеством конструкторской документации на уровне всего предприятия.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711" y="740688"/>
            <a:ext cx="7678579" cy="1308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О проекте: назначение и аудитория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2711" y="2363153"/>
            <a:ext cx="7678579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Веб-система для автоматической проверки конструкторской документации (PDF-чертежей) на соответствие стандартам ЕСКД.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2711" y="3268742"/>
            <a:ext cx="3734633" cy="1883688"/>
          </a:xfrm>
          <a:prstGeom prst="roundRect">
            <a:avLst>
              <a:gd name="adj" fmla="val 485"/>
            </a:avLst>
          </a:prstGeom>
          <a:solidFill>
            <a:srgbClr val="E7E7F3"/>
          </a:solidFill>
          <a:ln w="7620">
            <a:solidFill>
              <a:srgbClr val="CDCDD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9643" y="3485674"/>
            <a:ext cx="3300770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Инженеры-конструкторы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949643" y="4265414"/>
            <a:ext cx="3300770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Предварительная самопроверка перед передачей на контроль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6656" y="3268742"/>
            <a:ext cx="3734633" cy="1883688"/>
          </a:xfrm>
          <a:prstGeom prst="roundRect">
            <a:avLst>
              <a:gd name="adj" fmla="val 485"/>
            </a:avLst>
          </a:prstGeom>
          <a:solidFill>
            <a:srgbClr val="E7E7F3"/>
          </a:solidFill>
          <a:ln w="7620">
            <a:solidFill>
              <a:srgbClr val="CDCDD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93588" y="3485674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Нормоконтролеры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4893588" y="3938349"/>
            <a:ext cx="3300770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Ускорение и стандартизация формальной проверки документов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32711" y="5361742"/>
            <a:ext cx="7678579" cy="1221581"/>
          </a:xfrm>
          <a:prstGeom prst="roundRect">
            <a:avLst>
              <a:gd name="adj" fmla="val 749"/>
            </a:avLst>
          </a:prstGeom>
          <a:solidFill>
            <a:srgbClr val="E7E7F3"/>
          </a:solidFill>
          <a:ln w="7620">
            <a:solidFill>
              <a:srgbClr val="CDCDD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49643" y="5578673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Руководители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949643" y="6031349"/>
            <a:ext cx="724471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Контроль статусов, история проверок и аналитика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32711" y="6818828"/>
            <a:ext cx="7678579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Цель v2.0:</a:t>
            </a:r>
            <a:r>
              <a:rPr lang="en-US" sz="160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 превратить инструмент проверки в полноценную систему управления нормоконтроля.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76149"/>
            <a:ext cx="71669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Эволюция: что было в v1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51904"/>
            <a:ext cx="32746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Backend: ядро анализа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43304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Анализ PDF-документов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3875246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Меньшее количество ключевых проверок стандартов ЕСКД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0432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Коды, технические требования, обозначения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84835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Размеры и базовые поверхности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2851904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Frontend: простой интерфейс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42721" y="378737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Загрузка одного файла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422957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Просмотр результатов проверки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503467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Базовая визуализация ошибок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547687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Инструмент для разовой проверки</a:t>
            </a:r>
            <a:endParaRPr lang="en-US" sz="175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B4D2EF6-5F70-45E9-BD26-F1C1E9F47AC4}"/>
              </a:ext>
            </a:extLst>
          </p:cNvPr>
          <p:cNvSpPr/>
          <p:nvPr/>
        </p:nvSpPr>
        <p:spPr>
          <a:xfrm>
            <a:off x="12735612" y="7654565"/>
            <a:ext cx="1894788" cy="575035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0651" y="990719"/>
            <a:ext cx="7795498" cy="1203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Новое в Backend: умные проверки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160651" y="2772608"/>
            <a:ext cx="7795498" cy="1729859"/>
          </a:xfrm>
          <a:prstGeom prst="roundRect">
            <a:avLst>
              <a:gd name="adj" fmla="val 6343"/>
            </a:avLst>
          </a:prstGeom>
          <a:solidFill>
            <a:srgbClr val="F9F9FF"/>
          </a:solidFill>
          <a:ln/>
        </p:spPr>
      </p:sp>
      <p:sp>
        <p:nvSpPr>
          <p:cNvPr id="5" name="Shape 2"/>
          <p:cNvSpPr/>
          <p:nvPr/>
        </p:nvSpPr>
        <p:spPr>
          <a:xfrm>
            <a:off x="6160651" y="2749748"/>
            <a:ext cx="7795498" cy="91440"/>
          </a:xfrm>
          <a:prstGeom prst="roundRect">
            <a:avLst>
              <a:gd name="adj" fmla="val 10000"/>
            </a:avLst>
          </a:prstGeom>
          <a:solidFill>
            <a:srgbClr val="1B54DA"/>
          </a:solidFill>
          <a:ln/>
        </p:spPr>
      </p:sp>
      <p:sp>
        <p:nvSpPr>
          <p:cNvPr id="6" name="Shape 3"/>
          <p:cNvSpPr/>
          <p:nvPr/>
        </p:nvSpPr>
        <p:spPr>
          <a:xfrm>
            <a:off x="9769435" y="2483644"/>
            <a:ext cx="577929" cy="577929"/>
          </a:xfrm>
          <a:prstGeom prst="roundRect">
            <a:avLst>
              <a:gd name="adj" fmla="val 158220"/>
            </a:avLst>
          </a:prstGeom>
          <a:solidFill>
            <a:srgbClr val="1B54DA"/>
          </a:solidFill>
          <a:ln/>
        </p:spPr>
      </p:sp>
      <p:sp>
        <p:nvSpPr>
          <p:cNvPr id="7" name="Text 4"/>
          <p:cNvSpPr/>
          <p:nvPr/>
        </p:nvSpPr>
        <p:spPr>
          <a:xfrm>
            <a:off x="9942790" y="2628067"/>
            <a:ext cx="231100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1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376154" y="3254216"/>
            <a:ext cx="459390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Проверка 1.1.8: базовые поверхности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376154" y="3670697"/>
            <a:ext cx="7364492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Автоматическое выявление и контроль базовых поверхностей. Система ищет парные буквенные обозначения, обеспечивая корректность их простановки согласно ЕСКД.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60651" y="4984075"/>
            <a:ext cx="7795498" cy="1729859"/>
          </a:xfrm>
          <a:prstGeom prst="roundRect">
            <a:avLst>
              <a:gd name="adj" fmla="val 6343"/>
            </a:avLst>
          </a:prstGeom>
          <a:solidFill>
            <a:srgbClr val="F9F9FF"/>
          </a:solidFill>
          <a:ln/>
        </p:spPr>
      </p:sp>
      <p:sp>
        <p:nvSpPr>
          <p:cNvPr id="11" name="Shape 8"/>
          <p:cNvSpPr/>
          <p:nvPr/>
        </p:nvSpPr>
        <p:spPr>
          <a:xfrm>
            <a:off x="6160651" y="4961215"/>
            <a:ext cx="7795498" cy="91440"/>
          </a:xfrm>
          <a:prstGeom prst="roundRect">
            <a:avLst>
              <a:gd name="adj" fmla="val 10000"/>
            </a:avLst>
          </a:prstGeom>
          <a:solidFill>
            <a:srgbClr val="1B54DA"/>
          </a:solidFill>
          <a:ln/>
        </p:spPr>
      </p:sp>
      <p:sp>
        <p:nvSpPr>
          <p:cNvPr id="12" name="Shape 9"/>
          <p:cNvSpPr/>
          <p:nvPr/>
        </p:nvSpPr>
        <p:spPr>
          <a:xfrm>
            <a:off x="9769435" y="4695111"/>
            <a:ext cx="577929" cy="577929"/>
          </a:xfrm>
          <a:prstGeom prst="roundRect">
            <a:avLst>
              <a:gd name="adj" fmla="val 158220"/>
            </a:avLst>
          </a:prstGeom>
          <a:solidFill>
            <a:srgbClr val="1B54DA"/>
          </a:solidFill>
          <a:ln/>
        </p:spPr>
      </p:sp>
      <p:sp>
        <p:nvSpPr>
          <p:cNvPr id="13" name="Text 10"/>
          <p:cNvSpPr/>
          <p:nvPr/>
        </p:nvSpPr>
        <p:spPr>
          <a:xfrm>
            <a:off x="9942790" y="4839533"/>
            <a:ext cx="231100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2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6376154" y="5465683"/>
            <a:ext cx="489096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Проверка 1.1.9: анализ шероховатостей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376154" y="5882164"/>
            <a:ext cx="7364492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Интеллектуальный анализ параметров шероховатости. Проверяет согласованность указаний на чертеже и в технических требованиях с учетом специальных пометок.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160651" y="6930628"/>
            <a:ext cx="7795498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66A8EE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Результат:</a:t>
            </a:r>
            <a:r>
              <a:rPr lang="en-US" sz="150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 повышенная точность распознавания и увеличение охвата стандартов ЕСКД.</a:t>
            </a:r>
            <a:endParaRPr lang="en-US" sz="15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0FA4BE25-410B-4E81-8AAF-3B949661BE59}"/>
              </a:ext>
            </a:extLst>
          </p:cNvPr>
          <p:cNvSpPr/>
          <p:nvPr/>
        </p:nvSpPr>
        <p:spPr>
          <a:xfrm>
            <a:off x="12735612" y="7654565"/>
            <a:ext cx="1894788" cy="575035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040" y="579477"/>
            <a:ext cx="7670721" cy="1315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Новое в интерфейсе: удобство работы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23040" y="2322135"/>
            <a:ext cx="105132" cy="105132"/>
          </a:xfrm>
          <a:prstGeom prst="roundRect">
            <a:avLst>
              <a:gd name="adj" fmla="val 434882"/>
            </a:avLst>
          </a:prstGeom>
          <a:solidFill>
            <a:srgbClr val="1B54DA"/>
          </a:solidFill>
          <a:ln/>
        </p:spPr>
      </p:sp>
      <p:sp>
        <p:nvSpPr>
          <p:cNvPr id="5" name="Text 2"/>
          <p:cNvSpPr/>
          <p:nvPr/>
        </p:nvSpPr>
        <p:spPr>
          <a:xfrm>
            <a:off x="6538555" y="2210276"/>
            <a:ext cx="3387685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Многофайловая загрузка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538555" y="2665333"/>
            <a:ext cx="7355205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Одновременная проверка целого комплекта конструкторских документов за один процесс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23040" y="3871496"/>
            <a:ext cx="105132" cy="105132"/>
          </a:xfrm>
          <a:prstGeom prst="roundRect">
            <a:avLst>
              <a:gd name="adj" fmla="val 434882"/>
            </a:avLst>
          </a:prstGeom>
          <a:solidFill>
            <a:srgbClr val="1B54DA"/>
          </a:solidFill>
          <a:ln/>
        </p:spPr>
      </p:sp>
      <p:sp>
        <p:nvSpPr>
          <p:cNvPr id="8" name="Text 5"/>
          <p:cNvSpPr/>
          <p:nvPr/>
        </p:nvSpPr>
        <p:spPr>
          <a:xfrm>
            <a:off x="6538555" y="3759637"/>
            <a:ext cx="3320058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Визуализация прогресса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6538555" y="4214693"/>
            <a:ext cx="7355205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Индикаторы выполнения с точным временем каждой операции анализа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23040" y="5084147"/>
            <a:ext cx="105132" cy="105132"/>
          </a:xfrm>
          <a:prstGeom prst="roundRect">
            <a:avLst>
              <a:gd name="adj" fmla="val 434882"/>
            </a:avLst>
          </a:prstGeom>
          <a:solidFill>
            <a:srgbClr val="1B54DA"/>
          </a:solidFill>
          <a:ln/>
        </p:spPr>
      </p:sp>
      <p:sp>
        <p:nvSpPr>
          <p:cNvPr id="11" name="Text 8"/>
          <p:cNvSpPr/>
          <p:nvPr/>
        </p:nvSpPr>
        <p:spPr>
          <a:xfrm>
            <a:off x="6538555" y="4972288"/>
            <a:ext cx="3578662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Встроенный просмотрщик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538555" y="5427345"/>
            <a:ext cx="7355205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Просмотр PDF документов прямо в интерфейсе без дополнительного скачивания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23040" y="6633508"/>
            <a:ext cx="105132" cy="105132"/>
          </a:xfrm>
          <a:prstGeom prst="roundRect">
            <a:avLst>
              <a:gd name="adj" fmla="val 434882"/>
            </a:avLst>
          </a:prstGeom>
          <a:solidFill>
            <a:srgbClr val="1B54DA"/>
          </a:solidFill>
          <a:ln/>
        </p:spPr>
      </p:sp>
      <p:sp>
        <p:nvSpPr>
          <p:cNvPr id="14" name="Text 11"/>
          <p:cNvSpPr/>
          <p:nvPr/>
        </p:nvSpPr>
        <p:spPr>
          <a:xfrm>
            <a:off x="6538555" y="6521648"/>
            <a:ext cx="3092648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Наглядные результаты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538555" y="6976705"/>
            <a:ext cx="7355205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Структурированное отображение ошибок с указанием точного местоположения в документе</a:t>
            </a:r>
            <a:endParaRPr lang="en-US" sz="16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7907D085-F2CE-4E2F-81A2-BC0F6BE96DA0}"/>
              </a:ext>
            </a:extLst>
          </p:cNvPr>
          <p:cNvSpPr/>
          <p:nvPr/>
        </p:nvSpPr>
        <p:spPr>
          <a:xfrm>
            <a:off x="12735612" y="7654565"/>
            <a:ext cx="1894788" cy="575035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-53844"/>
            <a:ext cx="5760720" cy="89970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2209" y="418147"/>
            <a:ext cx="8079581" cy="9503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Workflow и управление статусами документов</a:t>
            </a:r>
            <a:endParaRPr lang="en-US" sz="2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209" y="1464429"/>
            <a:ext cx="8079581" cy="37759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5756" y="1813688"/>
            <a:ext cx="1847739" cy="230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Принят</a:t>
            </a:r>
            <a:endParaRPr lang="en-US" sz="1350" dirty="0"/>
          </a:p>
        </p:txBody>
      </p:sp>
      <p:sp>
        <p:nvSpPr>
          <p:cNvPr id="6" name="Text 2"/>
          <p:cNvSpPr/>
          <p:nvPr/>
        </p:nvSpPr>
        <p:spPr>
          <a:xfrm>
            <a:off x="4485756" y="2110353"/>
            <a:ext cx="3736539" cy="184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Утверждён и завершён</a:t>
            </a:r>
            <a:endParaRPr lang="en-US" sz="1050" dirty="0"/>
          </a:p>
        </p:txBody>
      </p:sp>
      <p:sp>
        <p:nvSpPr>
          <p:cNvPr id="8" name="Text 3"/>
          <p:cNvSpPr/>
          <p:nvPr/>
        </p:nvSpPr>
        <p:spPr>
          <a:xfrm>
            <a:off x="4485756" y="2680704"/>
            <a:ext cx="2043548" cy="230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Требует исправлений</a:t>
            </a:r>
            <a:endParaRPr lang="en-US" sz="1350" dirty="0"/>
          </a:p>
        </p:txBody>
      </p:sp>
      <p:sp>
        <p:nvSpPr>
          <p:cNvPr id="9" name="Text 4"/>
          <p:cNvSpPr/>
          <p:nvPr/>
        </p:nvSpPr>
        <p:spPr>
          <a:xfrm>
            <a:off x="4485756" y="2977369"/>
            <a:ext cx="3736539" cy="184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Отклонён с комментариями</a:t>
            </a:r>
            <a:endParaRPr lang="en-US" sz="1050" dirty="0"/>
          </a:p>
        </p:txBody>
      </p:sp>
      <p:sp>
        <p:nvSpPr>
          <p:cNvPr id="11" name="Text 5"/>
          <p:cNvSpPr/>
          <p:nvPr/>
        </p:nvSpPr>
        <p:spPr>
          <a:xfrm>
            <a:off x="4485756" y="3529335"/>
            <a:ext cx="1847739" cy="230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На проверке</a:t>
            </a:r>
            <a:endParaRPr lang="en-US" sz="1350" dirty="0"/>
          </a:p>
        </p:txBody>
      </p:sp>
      <p:sp>
        <p:nvSpPr>
          <p:cNvPr id="12" name="Text 6"/>
          <p:cNvSpPr/>
          <p:nvPr/>
        </p:nvSpPr>
        <p:spPr>
          <a:xfrm>
            <a:off x="4493968" y="3781530"/>
            <a:ext cx="3736539" cy="184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Проводится нормоконтроль</a:t>
            </a:r>
            <a:endParaRPr lang="en-US" sz="1050" dirty="0"/>
          </a:p>
        </p:txBody>
      </p:sp>
      <p:sp>
        <p:nvSpPr>
          <p:cNvPr id="14" name="Text 7"/>
          <p:cNvSpPr/>
          <p:nvPr/>
        </p:nvSpPr>
        <p:spPr>
          <a:xfrm>
            <a:off x="4514498" y="4439780"/>
            <a:ext cx="1847739" cy="230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Новый</a:t>
            </a:r>
            <a:endParaRPr lang="en-US" sz="1350" dirty="0"/>
          </a:p>
        </p:txBody>
      </p:sp>
      <p:sp>
        <p:nvSpPr>
          <p:cNvPr id="15" name="Text 8"/>
          <p:cNvSpPr/>
          <p:nvPr/>
        </p:nvSpPr>
        <p:spPr>
          <a:xfrm>
            <a:off x="4493968" y="4692812"/>
            <a:ext cx="3736539" cy="184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Создан и загружен документ</a:t>
            </a:r>
            <a:endParaRPr lang="en-US" sz="1050" dirty="0"/>
          </a:p>
        </p:txBody>
      </p:sp>
      <p:sp>
        <p:nvSpPr>
          <p:cNvPr id="29" name="Text 21"/>
          <p:cNvSpPr/>
          <p:nvPr/>
        </p:nvSpPr>
        <p:spPr>
          <a:xfrm>
            <a:off x="661154" y="7446234"/>
            <a:ext cx="8079581" cy="486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Функция возврата: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 нормоконтролер может отклонить чертеж с детальными комментариями. Конструктор видит статус и точно понимает, что требует доработки.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8DD73F5-7696-4704-AABE-739E87617346}"/>
              </a:ext>
            </a:extLst>
          </p:cNvPr>
          <p:cNvSpPr txBox="1"/>
          <p:nvPr/>
        </p:nvSpPr>
        <p:spPr>
          <a:xfrm>
            <a:off x="838986" y="5524106"/>
            <a:ext cx="76734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Попадая в обработку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чертеж проходит несколько стадий:</a:t>
            </a:r>
          </a:p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  Загрузка чертежа в формате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PDF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  Проверка через программу.</a:t>
            </a:r>
          </a:p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  После того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как чертеж проходит проверку на сайте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он попадает в руки </a:t>
            </a:r>
            <a:r>
              <a:rPr lang="ru-RU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нормоконтролера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который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в свою очередь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окончательно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выносит вердикт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и в случае обнаружения ошибок пользуется функцией возврата. 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6545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Безопасность и управление доступом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23172"/>
            <a:ext cx="3664744" cy="2047994"/>
          </a:xfrm>
          <a:prstGeom prst="roundRect">
            <a:avLst>
              <a:gd name="adj" fmla="val 446"/>
            </a:avLst>
          </a:prstGeom>
          <a:solidFill>
            <a:srgbClr val="E7E7F3"/>
          </a:solidFill>
          <a:ln w="7620">
            <a:solidFill>
              <a:srgbClr val="CDCDD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576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Конструктор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248025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Загрузка чертежей, просмотр статусов, внесение исправлений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523172"/>
            <a:ext cx="3664863" cy="2047994"/>
          </a:xfrm>
          <a:prstGeom prst="roundRect">
            <a:avLst>
              <a:gd name="adj" fmla="val 446"/>
            </a:avLst>
          </a:prstGeom>
          <a:solidFill>
            <a:srgbClr val="E7E7F3"/>
          </a:solidFill>
          <a:ln w="7620">
            <a:solidFill>
              <a:srgbClr val="CDCDD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7576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Нормоконтролер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24802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Проведение проверок, принятие решений, возврат документов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97981"/>
            <a:ext cx="7556421" cy="1322189"/>
          </a:xfrm>
          <a:prstGeom prst="roundRect">
            <a:avLst>
              <a:gd name="adj" fmla="val 692"/>
            </a:avLst>
          </a:prstGeom>
          <a:solidFill>
            <a:srgbClr val="E7E7F3"/>
          </a:solidFill>
          <a:ln w="7620">
            <a:solidFill>
              <a:srgbClr val="CDCDD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0324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Администратор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52283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Управление пользователями, настройка системы, общая аналитика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37532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Ключевые функции:</a:t>
            </a: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 система ролей с разграничением прав, полная история всех действий пользователей, отслеживание изменений для аудита.</a:t>
            </a:r>
            <a:endParaRPr lang="en-US" sz="175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242AE80B-017E-4CB2-9792-9F654E718A43}"/>
              </a:ext>
            </a:extLst>
          </p:cNvPr>
          <p:cNvSpPr/>
          <p:nvPr/>
        </p:nvSpPr>
        <p:spPr>
          <a:xfrm>
            <a:off x="12735612" y="7654565"/>
            <a:ext cx="1894788" cy="575035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645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Ключевое преимущество: экспертная система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133951" y="3777377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Система построена с учетом прямой обратной связи от реальных нормоконтролеров. Алгоритмы проверки постоянно уточняются и дорабатываются на основе их профессиональной экспертизы.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522226"/>
            <a:ext cx="30480" cy="1599009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537638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6A8EE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НормКонтроль v2.0</a:t>
            </a: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 – это не просто "слепая" программа, а точный цифровой двойник опытного эксперта-нормоконтролера. Каждое правило встроено исходя из реального опыта производства.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453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Технологический стек и реализация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29069"/>
            <a:ext cx="346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Backend и ядро анализа</a:t>
            </a:r>
            <a:endParaRPr lang="en-US" sz="2200" b="1" dirty="0"/>
          </a:p>
        </p:txBody>
      </p:sp>
      <p:sp>
        <p:nvSpPr>
          <p:cNvPr id="5" name="Text 2"/>
          <p:cNvSpPr/>
          <p:nvPr/>
        </p:nvSpPr>
        <p:spPr>
          <a:xfrm>
            <a:off x="6280190" y="361021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Python для обработки логики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05241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Flask как веб-фреймворк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49460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PyMuPDF (Fitz) для парсинга PDF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29971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Регулярные выражения для поиска элементов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3029069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B1B27"/>
                </a:solidFill>
                <a:latin typeface="Open Sans Semi Bold" pitchFamily="34" charset="0"/>
                <a:ea typeface="Open Sans Semi Bold" pitchFamily="34" charset="-122"/>
                <a:cs typeface="Open Sans Semi Bold" pitchFamily="34" charset="-120"/>
              </a:rPr>
              <a:t>Frontend и безопасность</a:t>
            </a:r>
            <a:endParaRPr lang="en-US" sz="2200" b="1" dirty="0"/>
          </a:p>
        </p:txBody>
      </p:sp>
      <p:sp>
        <p:nvSpPr>
          <p:cNvPr id="10" name="Text 7"/>
          <p:cNvSpPr/>
          <p:nvPr/>
        </p:nvSpPr>
        <p:spPr>
          <a:xfrm>
            <a:off x="10342721" y="359878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HTML, CSS, JavaScript для интерфейса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440388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Компьютерное зрение для анализа векторной графики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520898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Аутентификация и система ролей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601408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Source Sans 3 Medium" pitchFamily="34" charset="0"/>
                <a:ea typeface="Source Sans 3 Medium" pitchFamily="34" charset="-122"/>
                <a:cs typeface="Source Sans 3 Medium" pitchFamily="34" charset="-120"/>
              </a:rPr>
              <a:t>Защита данных и логирование операций</a:t>
            </a:r>
            <a:endParaRPr lang="en-US" sz="175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B4B8A54-B9AD-4614-9670-26907F201644}"/>
              </a:ext>
            </a:extLst>
          </p:cNvPr>
          <p:cNvSpPr/>
          <p:nvPr/>
        </p:nvSpPr>
        <p:spPr>
          <a:xfrm>
            <a:off x="12735612" y="7654565"/>
            <a:ext cx="1894788" cy="575035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571</Words>
  <Application>Microsoft Office PowerPoint</Application>
  <PresentationFormat>Произвольный</PresentationFormat>
  <Paragraphs>93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Source Sans 3 Medium</vt:lpstr>
      <vt:lpstr>Calibri</vt:lpstr>
      <vt:lpstr>Open Sans Semi Bold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Кирил</dc:creator>
  <cp:lastModifiedBy>Кирил</cp:lastModifiedBy>
  <cp:revision>4</cp:revision>
  <dcterms:created xsi:type="dcterms:W3CDTF">2025-10-24T00:52:03Z</dcterms:created>
  <dcterms:modified xsi:type="dcterms:W3CDTF">2025-10-24T01:19:01Z</dcterms:modified>
</cp:coreProperties>
</file>